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7" r:id="rId4"/>
    <p:sldId id="303" r:id="rId5"/>
    <p:sldId id="304" r:id="rId6"/>
    <p:sldId id="258" r:id="rId7"/>
    <p:sldId id="305" r:id="rId8"/>
    <p:sldId id="306" r:id="rId9"/>
    <p:sldId id="328" r:id="rId10"/>
    <p:sldId id="327" r:id="rId11"/>
    <p:sldId id="329" r:id="rId12"/>
    <p:sldId id="310" r:id="rId13"/>
    <p:sldId id="312" r:id="rId14"/>
    <p:sldId id="311" r:id="rId15"/>
    <p:sldId id="315" r:id="rId16"/>
    <p:sldId id="313" r:id="rId17"/>
    <p:sldId id="314" r:id="rId18"/>
    <p:sldId id="317" r:id="rId19"/>
    <p:sldId id="326" r:id="rId20"/>
    <p:sldId id="316" r:id="rId21"/>
    <p:sldId id="318" r:id="rId22"/>
    <p:sldId id="319" r:id="rId23"/>
    <p:sldId id="320" r:id="rId24"/>
    <p:sldId id="331" r:id="rId25"/>
    <p:sldId id="322" r:id="rId26"/>
    <p:sldId id="323" r:id="rId27"/>
    <p:sldId id="325" r:id="rId28"/>
    <p:sldId id="324" r:id="rId29"/>
    <p:sldId id="27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o" initials="l" lastIdx="2" clrIdx="0">
    <p:extLst>
      <p:ext uri="{19B8F6BF-5375-455C-9EA6-DF929625EA0E}">
        <p15:presenceInfo xmlns:p15="http://schemas.microsoft.com/office/powerpoint/2012/main" userId="Li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D7598F"/>
    <a:srgbClr val="FC5134"/>
    <a:srgbClr val="DEEBF7"/>
    <a:srgbClr val="514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64" y="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32B5A-DB75-44CE-890A-C7B4A7948C24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25CB8-5C18-4461-9917-C9FD48A85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5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5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90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5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2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8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86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523037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361571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zh-CN" altLang="en-US" dirty="0" smtClean="0"/>
              <a:t> </a:t>
            </a:r>
            <a:r>
              <a:rPr lang="en-US" altLang="zh-CN" dirty="0" smtClean="0"/>
              <a:t>/ 29</a:t>
            </a:r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>
          <a:xfrm>
            <a:off x="87229" y="6553200"/>
            <a:ext cx="2743200" cy="33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87B3614-18FF-4F27-976F-F902099A8595}" type="datetime1">
              <a:rPr lang="zh-CN" altLang="en-US" smtClean="0"/>
              <a:t>2019/4/27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67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10526" y="6523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IDIPLAB · UESTC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92653" y="6563352"/>
            <a:ext cx="2743200" cy="312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en-US" altLang="zh-CN" dirty="0" smtClean="0"/>
              <a:t>/20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371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0" y="65230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6C725EE-23D6-4897-AE8D-A0514330405D}" type="datetime1">
              <a:rPr lang="zh-CN" altLang="en-US" smtClean="0"/>
              <a:t>2019/4/27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7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deploy-your-machine-learning-models-with-tensorflow-serving-and-kubernetes-9d9e78e569db" TargetMode="Externa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76525" y="1878445"/>
            <a:ext cx="10038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近期工作总结</a:t>
            </a:r>
            <a:endParaRPr lang="en-US" altLang="zh-CN" sz="4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400" dirty="0"/>
              <a:t>Summary of </a:t>
            </a:r>
            <a:r>
              <a:rPr lang="en-US" altLang="zh-CN" sz="4400" dirty="0" smtClean="0"/>
              <a:t>Recent </a:t>
            </a:r>
            <a:r>
              <a:rPr lang="en-US" altLang="zh-CN" sz="4400" dirty="0"/>
              <a:t>W</a:t>
            </a:r>
            <a:r>
              <a:rPr lang="en-US" altLang="zh-CN" sz="4400" dirty="0" smtClean="0"/>
              <a:t>ork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2428" y="1782497"/>
            <a:ext cx="7627144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99133" y="4023744"/>
            <a:ext cx="1993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/>
              <a:t>Speaker: </a:t>
            </a:r>
            <a:r>
              <a:rPr lang="en-US" altLang="zh-CN" b="1" dirty="0" err="1" smtClean="0"/>
              <a:t>Liao.L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Tutor: </a:t>
            </a:r>
            <a:r>
              <a:rPr lang="en-US" altLang="zh-CN" b="1" dirty="0" err="1" smtClean="0"/>
              <a:t>Bingjie</a:t>
            </a:r>
            <a:r>
              <a:rPr lang="en-US" altLang="zh-CN" b="1" dirty="0" smtClean="0"/>
              <a:t> Tao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IDIPLAB · UESTC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Date: 2019.4.27</a:t>
            </a:r>
            <a:endParaRPr lang="en-US" altLang="zh-CN" b="1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44234B-D2DC-4059-BE2F-A499F211060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10" name="矩形 9"/>
          <p:cNvSpPr/>
          <p:nvPr/>
        </p:nvSpPr>
        <p:spPr>
          <a:xfrm>
            <a:off x="2282428" y="3413318"/>
            <a:ext cx="7627144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6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03"/>
    </mc:Choice>
    <mc:Fallback xmlns="">
      <p:transition spd="slow" advTm="337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9698A4-C3B0-4463-869C-459EC74F0C2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6" y="1541960"/>
            <a:ext cx="5657665" cy="4000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541960"/>
            <a:ext cx="5737559" cy="40005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10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83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9F1C5B3-25FA-406A-BE8C-6B297B681CD9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356" t="7358" r="1508" b="11158"/>
          <a:stretch/>
        </p:blipFill>
        <p:spPr>
          <a:xfrm>
            <a:off x="6353176" y="2005012"/>
            <a:ext cx="5086350" cy="2847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5" y="2037011"/>
            <a:ext cx="4963407" cy="2791916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11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540D66-551F-496D-8BC0-00CAAF6833CB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12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2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C53184-947C-4DCD-8732-A769024D38F8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3074" name="Picture 2" descr="ä¼ ç»èæå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41" y="1283757"/>
            <a:ext cx="65913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29" y="4172111"/>
            <a:ext cx="65627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13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9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CE0180-C05C-464B-B015-592EA39185F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3078" name="Picture 6" descr="https://pic4.zhimg.com/80/5d2cabafe63f33389c8a5c8ae1e576bb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80535"/>
            <a:ext cx="6858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1515692" y="1203207"/>
            <a:ext cx="92174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</a:t>
            </a:r>
            <a:r>
              <a:rPr lang="en-US" altLang="zh-CN" b="1" dirty="0" err="1"/>
              <a:t>Docker</a:t>
            </a:r>
            <a:r>
              <a:rPr lang="en-US" altLang="zh-CN" b="1" dirty="0"/>
              <a:t> </a:t>
            </a:r>
            <a:r>
              <a:rPr lang="zh-CN" altLang="en-US" b="1" dirty="0"/>
              <a:t>是一个开源的应用容器引擎，基于 </a:t>
            </a:r>
            <a:r>
              <a:rPr lang="en-US" altLang="zh-CN" b="1" dirty="0"/>
              <a:t>Go </a:t>
            </a:r>
            <a:r>
              <a:rPr lang="zh-CN" altLang="en-US" b="1" dirty="0"/>
              <a:t>语言 并遵从</a:t>
            </a:r>
            <a:r>
              <a:rPr lang="en-US" altLang="zh-CN" b="1" dirty="0"/>
              <a:t>Apache2.0</a:t>
            </a:r>
            <a:r>
              <a:rPr lang="zh-CN" altLang="en-US" b="1" dirty="0"/>
              <a:t>协议开源。</a:t>
            </a:r>
            <a:br>
              <a:rPr lang="zh-CN" altLang="en-US" b="1" dirty="0"/>
            </a:br>
            <a:r>
              <a:rPr lang="zh-CN" altLang="en-US" b="1" dirty="0"/>
              <a:t>       </a:t>
            </a:r>
            <a:r>
              <a:rPr lang="en-US" altLang="zh-CN" b="1" dirty="0" err="1"/>
              <a:t>Docker</a:t>
            </a:r>
            <a:r>
              <a:rPr lang="en-US" altLang="zh-CN" b="1" dirty="0"/>
              <a:t> </a:t>
            </a:r>
            <a:r>
              <a:rPr lang="zh-CN" altLang="en-US" b="1" dirty="0"/>
              <a:t>可以让开发者打包他们的应用以及依赖包到一个轻量级、可移植的容器中，然后发布到任何流行的 </a:t>
            </a:r>
            <a:r>
              <a:rPr lang="en-US" altLang="zh-CN" b="1" dirty="0"/>
              <a:t>Linux </a:t>
            </a:r>
            <a:r>
              <a:rPr lang="zh-CN" altLang="en-US" b="1" dirty="0"/>
              <a:t>机器上，也可以实现虚拟化。</a:t>
            </a:r>
            <a:br>
              <a:rPr lang="zh-CN" altLang="en-US" b="1" dirty="0"/>
            </a:br>
            <a:r>
              <a:rPr lang="zh-CN" altLang="en-US" b="1" dirty="0"/>
              <a:t>       容器是完全使用沙箱机制，相互之间不会有任何接口（类似 </a:t>
            </a:r>
            <a:r>
              <a:rPr lang="en-US" altLang="zh-CN" b="1" dirty="0"/>
              <a:t>iPhone </a:t>
            </a:r>
            <a:r>
              <a:rPr lang="zh-CN" altLang="en-US" b="1" dirty="0"/>
              <a:t>的 </a:t>
            </a:r>
            <a:r>
              <a:rPr lang="en-US" altLang="zh-CN" b="1" dirty="0"/>
              <a:t>app</a:t>
            </a:r>
            <a:r>
              <a:rPr lang="zh-CN" altLang="en-US" b="1" dirty="0"/>
              <a:t>）</a:t>
            </a:r>
            <a:r>
              <a:rPr lang="en-US" altLang="zh-CN" b="1" dirty="0"/>
              <a:t>,</a:t>
            </a:r>
            <a:r>
              <a:rPr lang="zh-CN" altLang="en-US" b="1" dirty="0"/>
              <a:t>更重要的是容器性能开销极低。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14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73D9DE-55EF-4EA7-8681-0A36B82B085E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71798"/>
            <a:ext cx="7743825" cy="2209800"/>
          </a:xfrm>
          <a:prstGeom prst="rect">
            <a:avLst/>
          </a:prstGeom>
        </p:spPr>
      </p:pic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Install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95325" y="4379729"/>
            <a:ext cx="10525125" cy="1009650"/>
            <a:chOff x="695325" y="3921125"/>
            <a:chExt cx="10525125" cy="10096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25" y="3921125"/>
              <a:ext cx="10525125" cy="100965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5325" y="4276725"/>
              <a:ext cx="10506075" cy="304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15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82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3899D6-DCCA-413D-AF16-E8634C18CBC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7170" name="Picture 2" descr="https://cdn-images-1.medium.com/max/800/1*mdVoukO08uhHpmdVeQnT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90625"/>
            <a:ext cx="7620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16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3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DA8608-38E7-41A1-B3BA-02257C94A02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2" name="Picture 4" descr="https://cdn-images-1.medium.com/max/1600/1*u1gb4jbIjJmeNDxtkONWX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436308"/>
            <a:ext cx="9067800" cy="6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17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50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57EA36-AA11-4B3B-954D-88B7291DFB6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Install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9219" name="Picture 3" descr="https://cdn-images-1.medium.com/max/1280/1*oCzPBR-ZYFGoKHCBEBhga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107132"/>
            <a:ext cx="5943600" cy="514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46817"/>
          <a:stretch/>
        </p:blipFill>
        <p:spPr>
          <a:xfrm>
            <a:off x="307975" y="2291386"/>
            <a:ext cx="5411371" cy="244253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18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8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603CED-D9FA-4ADC-B0F6-4761F4E4D0E6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simple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10242" name="Picture 2" descr="https://github.com/tobegit3hub/simple_tensorflow_serving/raw/master/images/simple_tensorflow_serving_introducti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7" y="1278036"/>
            <a:ext cx="8861425" cy="498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19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5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/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70A97D-D0A9-476E-A945-3F2BC9057263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577618-3C30-492E-8ADD-9443A70B5652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Tensorflow</a:t>
            </a:r>
            <a:r>
              <a:rPr lang="en-US" altLang="zh-CN" sz="2400" b="1" dirty="0"/>
              <a:t> detection model zoo</a:t>
            </a:r>
            <a:endParaRPr lang="zh-CN" altLang="en-US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50051"/>
          <a:stretch/>
        </p:blipFill>
        <p:spPr>
          <a:xfrm>
            <a:off x="7014921" y="468842"/>
            <a:ext cx="4716703" cy="60541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6238" y="6011459"/>
            <a:ext cx="6586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https://github.com/tensorflow/models/blob/master/research/object_detection/g3doc/detection_model_zoo.md</a:t>
            </a:r>
          </a:p>
        </p:txBody>
      </p:sp>
      <p:sp>
        <p:nvSpPr>
          <p:cNvPr id="18" name="矩形 17"/>
          <p:cNvSpPr/>
          <p:nvPr/>
        </p:nvSpPr>
        <p:spPr>
          <a:xfrm>
            <a:off x="460375" y="2413337"/>
            <a:ext cx="6273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We </a:t>
            </a:r>
            <a:r>
              <a:rPr lang="en-US" altLang="zh-CN" dirty="0"/>
              <a:t>provide a collection of </a:t>
            </a:r>
            <a:r>
              <a:rPr lang="en-US" altLang="zh-CN" dirty="0">
                <a:solidFill>
                  <a:srgbClr val="FF0000"/>
                </a:solidFill>
              </a:rPr>
              <a:t>detection models pre-trained </a:t>
            </a:r>
            <a:r>
              <a:rPr lang="en-US" altLang="zh-CN" dirty="0"/>
              <a:t>on the COCO dataset, the </a:t>
            </a:r>
            <a:r>
              <a:rPr lang="en-US" altLang="zh-CN" dirty="0" err="1"/>
              <a:t>Kitti</a:t>
            </a:r>
            <a:r>
              <a:rPr lang="en-US" altLang="zh-CN" dirty="0"/>
              <a:t> dataset, the Open Images dataset, the AVA v2.1 dataset and the </a:t>
            </a:r>
            <a:r>
              <a:rPr lang="en-US" altLang="zh-CN" dirty="0" err="1"/>
              <a:t>iNaturalist</a:t>
            </a:r>
            <a:r>
              <a:rPr lang="en-US" altLang="zh-CN" dirty="0"/>
              <a:t> Species Detection Dataset. These models can be useful for out-of-the-box inference if you are interested in categories already in those datasets. They are also useful for initializing your models when training on novel datasets.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20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8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FAA14B-5B66-466B-9A72-5518A7D13DF3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Deploy to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 with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26091"/>
            <a:ext cx="6667500" cy="1895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3644372"/>
            <a:ext cx="6696075" cy="2514600"/>
          </a:xfrm>
          <a:prstGeom prst="rect">
            <a:avLst/>
          </a:prstGeom>
        </p:spPr>
      </p:pic>
      <p:pic>
        <p:nvPicPr>
          <p:cNvPr id="11266" name="Picture 2" descr="https://cdn-images-1.medium.com/max/800/1*7rMW1PVA7g6Sbh4w8xFtU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4" y="3730360"/>
            <a:ext cx="3898899" cy="25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937684"/>
            <a:ext cx="3898899" cy="25972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6266774"/>
            <a:ext cx="66198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hlinkClick r:id="rId6"/>
              </a:rPr>
              <a:t>https://towardsdatascience.com/deploy-your-machine-learning-models-with-tensorflow-serving-and-kubernetes-9d9e78e569db</a:t>
            </a:r>
            <a:endParaRPr lang="zh-CN" altLang="en-US" sz="9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21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2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D0265C-19EB-4C8E-B477-E8C51D3AD8E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port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556460" y="1069031"/>
            <a:ext cx="110790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/>
              <a:t>端口号</a:t>
            </a:r>
            <a:r>
              <a:rPr lang="en-US" altLang="zh-CN" dirty="0"/>
              <a:t>---</a:t>
            </a:r>
            <a:r>
              <a:rPr lang="zh-CN" altLang="en-US" dirty="0"/>
              <a:t>具有网络功能的应用软件的标识号。注意，端口号是不固定的，即可以由用户手工可以分配（当然，一般在软件编写时就已经定义）。当然，有很多应用软件有公认的默认的端口，比如</a:t>
            </a:r>
            <a:r>
              <a:rPr lang="en-US" altLang="zh-CN" dirty="0"/>
              <a:t>FTP</a:t>
            </a:r>
            <a:r>
              <a:rPr lang="zh-CN" altLang="en-US" dirty="0"/>
              <a:t>：</a:t>
            </a:r>
            <a:r>
              <a:rPr lang="en-US" altLang="zh-CN" dirty="0"/>
              <a:t>20</a:t>
            </a:r>
            <a:r>
              <a:rPr lang="zh-CN" altLang="en-US" dirty="0"/>
              <a:t>和</a:t>
            </a:r>
            <a:r>
              <a:rPr lang="en-US" altLang="zh-CN" dirty="0"/>
              <a:t>21</a:t>
            </a:r>
            <a:r>
              <a:rPr lang="zh-CN" altLang="en-US" dirty="0"/>
              <a:t>，</a:t>
            </a:r>
            <a:r>
              <a:rPr lang="en-US" altLang="zh-CN" dirty="0"/>
              <a:t>HTTP</a:t>
            </a:r>
            <a:r>
              <a:rPr lang="zh-CN" altLang="en-US" dirty="0"/>
              <a:t>：</a:t>
            </a:r>
            <a:r>
              <a:rPr lang="en-US" altLang="zh-CN" dirty="0"/>
              <a:t>80</a:t>
            </a:r>
            <a:r>
              <a:rPr lang="zh-CN" altLang="en-US" dirty="0"/>
              <a:t>，</a:t>
            </a:r>
            <a:r>
              <a:rPr lang="en-US" altLang="zh-CN" dirty="0"/>
              <a:t>TELNET</a:t>
            </a:r>
            <a:r>
              <a:rPr lang="zh-CN" altLang="en-US" dirty="0"/>
              <a:t>：</a:t>
            </a:r>
            <a:r>
              <a:rPr lang="en-US" altLang="zh-CN" dirty="0"/>
              <a:t>23</a:t>
            </a:r>
            <a:r>
              <a:rPr lang="zh-CN" altLang="en-US" dirty="0"/>
              <a:t>等等。一个软件可以拥有多个端口号，这证明这个软件拥有不止一个网络功能。</a:t>
            </a:r>
            <a:br>
              <a:rPr lang="zh-CN" altLang="en-US" dirty="0"/>
            </a:br>
            <a:r>
              <a:rPr lang="zh-CN" altLang="en-US" dirty="0"/>
              <a:t>        </a:t>
            </a:r>
            <a:r>
              <a:rPr lang="en-US" altLang="zh-CN" dirty="0"/>
              <a:t>0-1023</a:t>
            </a:r>
            <a:r>
              <a:rPr lang="zh-CN" altLang="en-US" dirty="0"/>
              <a:t>是公认端口号，即已经公认定义或为将要公认定义的软件保留的，而</a:t>
            </a:r>
            <a:r>
              <a:rPr lang="en-US" altLang="zh-CN" dirty="0"/>
              <a:t>1024-65535</a:t>
            </a:r>
            <a:r>
              <a:rPr lang="zh-CN" altLang="en-US" dirty="0"/>
              <a:t>是并没有公共定义的端口号，用户可以自己定义这些端口的作用。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15371" y="3178816"/>
            <a:ext cx="2292350" cy="64633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/>
              <a:t>路由器</a:t>
            </a:r>
            <a:r>
              <a:rPr lang="en-US" altLang="zh-CN" b="1" dirty="0" smtClean="0"/>
              <a:t>ip:192.168.1.1</a:t>
            </a:r>
          </a:p>
          <a:p>
            <a:r>
              <a:rPr lang="zh-CN" altLang="en-US" b="1" dirty="0"/>
              <a:t>密</a:t>
            </a:r>
            <a:r>
              <a:rPr lang="zh-CN" altLang="en-US" b="1" dirty="0" smtClean="0"/>
              <a:t>码</a:t>
            </a:r>
            <a:r>
              <a:rPr lang="en-US" altLang="zh-CN" b="1" dirty="0" smtClean="0"/>
              <a:t>:</a:t>
            </a:r>
            <a:r>
              <a:rPr lang="en-US" altLang="zh-CN" b="1" dirty="0" err="1" smtClean="0"/>
              <a:t>gispalab</a:t>
            </a:r>
            <a:endParaRPr lang="zh-CN" altLang="en-US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60375" y="2851892"/>
            <a:ext cx="6041357" cy="3451355"/>
            <a:chOff x="3075321" y="2899845"/>
            <a:chExt cx="6041357" cy="345135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321" y="2899845"/>
              <a:ext cx="6041357" cy="345135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809498" y="3803524"/>
              <a:ext cx="4306553" cy="320157"/>
            </a:xfrm>
            <a:prstGeom prst="rect">
              <a:avLst/>
            </a:prstGeom>
            <a:noFill/>
            <a:ln w="28575">
              <a:solidFill>
                <a:srgbClr val="D759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882564" y="4481275"/>
            <a:ext cx="4752975" cy="923330"/>
          </a:xfrm>
          <a:prstGeom prst="rect">
            <a:avLst/>
          </a:prstGeom>
          <a:ln w="19050">
            <a:solidFill>
              <a:srgbClr val="D7598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--server_url "http</a:t>
            </a:r>
            <a:r>
              <a:rPr lang="zh-CN" altLang="en-US" dirty="0" smtClean="0"/>
              <a:t>://</a:t>
            </a:r>
            <a:r>
              <a:rPr lang="en-US" altLang="zh-CN" dirty="0" smtClean="0"/>
              <a:t>202.115.11.73</a:t>
            </a:r>
            <a:r>
              <a:rPr lang="zh-CN" altLang="en-US" dirty="0" smtClean="0"/>
              <a:t>:91/v1/models/faster_rcnn_resnet:predict</a:t>
            </a:r>
            <a:r>
              <a:rPr lang="zh-CN" altLang="en-US" dirty="0"/>
              <a:t>"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22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7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5EAE12-BA9F-4A75-AF46-EEA1941857F1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基于</a:t>
            </a:r>
            <a:r>
              <a:rPr lang="zh-CN" altLang="en-US" sz="2400" b="1" dirty="0" smtClean="0"/>
              <a:t>微信小</a:t>
            </a:r>
            <a:r>
              <a:rPr lang="zh-CN" altLang="en-US" sz="2400" b="1" dirty="0"/>
              <a:t>程</a:t>
            </a:r>
            <a:r>
              <a:rPr lang="zh-CN" altLang="en-US" sz="2400" b="1" dirty="0" smtClean="0"/>
              <a:t>序的</a:t>
            </a:r>
            <a:r>
              <a:rPr lang="en-US" altLang="zh-CN" sz="2400" b="1" dirty="0"/>
              <a:t>VQA</a:t>
            </a:r>
            <a:r>
              <a:rPr lang="zh-CN" altLang="en-US" sz="2400" b="1" dirty="0"/>
              <a:t>系统构建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" y="1263320"/>
            <a:ext cx="85805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：是互联网上应用最为广泛的一种网络协议，是一个客户端和服务器端请求和应答的标准（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），用于从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服务器传输超文本到本地浏览器的传输协议，它可以使浏览器更加高效，使网络传输减少。</a:t>
            </a:r>
          </a:p>
          <a:p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HTTPS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：是以安全为目标的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通道，简单讲是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的安全版，即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下加入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层，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的安全基础是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，因此加密的详细内容就需要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95325" y="3256004"/>
            <a:ext cx="85805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现已完成基于小程序的</a:t>
            </a:r>
            <a:r>
              <a:rPr lang="en-US" altLang="zh-CN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VQA</a:t>
            </a:r>
            <a:r>
              <a:rPr lang="zh-CN" altLang="en-US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系统开发，</a:t>
            </a:r>
            <a:r>
              <a:rPr lang="en-US" altLang="zh-CN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endParaRPr lang="en-US" altLang="zh-CN" b="1" i="0" dirty="0" smtClean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但小程序的发布必须要求</a:t>
            </a:r>
            <a:r>
              <a:rPr lang="en-US" altLang="zh-CN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，就必须</a:t>
            </a:r>
            <a:r>
              <a:rPr lang="zh-CN" altLang="en-US" b="1" i="0" dirty="0" smtClean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花钱</a:t>
            </a:r>
            <a:r>
              <a:rPr lang="zh-CN" altLang="en-US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申请一个域名，并对其加密，所以这、</a:t>
            </a:r>
            <a:endParaRPr lang="en-US" altLang="zh-CN" b="1" i="0" dirty="0" smtClean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部分略过</a:t>
            </a:r>
            <a:r>
              <a:rPr lang="en-US" altLang="zh-CN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b="1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23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1F8B6-0ADF-49E4-9A33-2777E9A0F2FD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基于</a:t>
            </a:r>
            <a:r>
              <a:rPr lang="zh-CN" altLang="en-US" sz="2400" b="1" dirty="0" smtClean="0"/>
              <a:t>微信</a:t>
            </a:r>
            <a:r>
              <a:rPr lang="zh-CN" altLang="en-US" sz="2400" b="1" dirty="0"/>
              <a:t>聊</a:t>
            </a:r>
            <a:r>
              <a:rPr lang="zh-CN" altLang="en-US" sz="2400" b="1" dirty="0" smtClean="0"/>
              <a:t>天窗口的</a:t>
            </a:r>
            <a:r>
              <a:rPr lang="en-US" altLang="zh-CN" sz="2400" b="1" dirty="0"/>
              <a:t>VQA</a:t>
            </a:r>
            <a:r>
              <a:rPr lang="zh-CN" altLang="en-US" sz="2400" b="1" dirty="0"/>
              <a:t>系统构建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39862"/>
            <a:ext cx="7258050" cy="381205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24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16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Yolo_v3</a:t>
            </a:r>
            <a:endParaRPr lang="zh-CN" altLang="en-US" sz="3200" b="1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7CD939-886C-412B-82D3-A5B5D36B1D31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10"/>
          <a:stretch/>
        </p:blipFill>
        <p:spPr>
          <a:xfrm>
            <a:off x="2298699" y="6854"/>
            <a:ext cx="6921501" cy="685114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25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70D806-88F3-4C15-BD6C-0CFAE66BB17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26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9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936A3-B573-4822-9EE3-4D7411F09740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5734" y="1720840"/>
            <a:ext cx="504689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优化方向：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更</a:t>
            </a:r>
            <a:r>
              <a:rPr lang="zh-CN" altLang="en-US" sz="2400" b="1" dirty="0" smtClean="0"/>
              <a:t>好的训练模型</a:t>
            </a:r>
            <a:r>
              <a:rPr lang="en-US" altLang="zh-CN" sz="24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更好的图</a:t>
            </a:r>
            <a:r>
              <a:rPr lang="zh-CN" altLang="en-US" sz="2400" b="1" dirty="0"/>
              <a:t>片</a:t>
            </a:r>
            <a:r>
              <a:rPr lang="zh-CN" altLang="en-US" sz="2400" b="1" dirty="0" smtClean="0"/>
              <a:t>传输方式</a:t>
            </a:r>
            <a:r>
              <a:rPr lang="en-US" altLang="zh-CN" sz="2400" b="1" dirty="0" smtClean="0"/>
              <a:t>(e.g. base64)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支</a:t>
            </a:r>
            <a:r>
              <a:rPr lang="zh-CN" altLang="en-US" sz="2400" b="1" dirty="0" smtClean="0"/>
              <a:t>持对视频的处理；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尝试</a:t>
            </a:r>
            <a:r>
              <a:rPr lang="en-US" altLang="zh-CN" sz="2400" b="1" dirty="0" smtClean="0"/>
              <a:t>Simple </a:t>
            </a:r>
            <a:r>
              <a:rPr lang="en-US" altLang="zh-CN" sz="2400" b="1" dirty="0" err="1" smtClean="0"/>
              <a:t>Sensorflow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S</a:t>
            </a:r>
            <a:r>
              <a:rPr lang="en-US" altLang="zh-CN" sz="2400" b="1" dirty="0" smtClean="0"/>
              <a:t>erving;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代码的规划化整理</a:t>
            </a:r>
            <a:r>
              <a:rPr lang="en-US" altLang="zh-CN" sz="24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目</a:t>
            </a:r>
            <a:r>
              <a:rPr lang="zh-CN" altLang="en-US" sz="2400" b="1" dirty="0" smtClean="0"/>
              <a:t>标检测评价体系</a:t>
            </a:r>
            <a:r>
              <a:rPr lang="en-US" altLang="zh-CN" sz="24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1720840"/>
            <a:ext cx="538026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用到的开源项目：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Tensorflow</a:t>
            </a:r>
            <a:endParaRPr lang="en-US" altLang="zh-CN" sz="24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Keras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Docker</a:t>
            </a:r>
            <a:endParaRPr lang="en-US" altLang="zh-CN" sz="24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Itchat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Ubuntu(Linux)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27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4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F83D39-6729-4505-8B15-7439201CA239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0566" y="2832805"/>
            <a:ext cx="685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/>
              <a:t>感谢互联网！</a:t>
            </a:r>
            <a:endParaRPr lang="en-US" altLang="zh-CN" sz="3600" b="1" dirty="0" smtClean="0"/>
          </a:p>
          <a:p>
            <a:pPr algn="ctr"/>
            <a:r>
              <a:rPr lang="zh-CN" altLang="en-US" sz="3600" b="1" dirty="0" smtClean="0"/>
              <a:t>感谢开源的组织和个人！</a:t>
            </a:r>
            <a:endParaRPr lang="zh-CN" altLang="en-US" sz="3600" b="1" dirty="0"/>
          </a:p>
        </p:txBody>
      </p:sp>
      <p:pic>
        <p:nvPicPr>
          <p:cNvPr id="14338" name="Picture 2" descr="https://upload.wikimedia.org/wikipedia/commons/thumb/4/42/Opensource.svg/800px-Opensourc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28" y="1353703"/>
            <a:ext cx="2641703" cy="373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28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07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59150" y="2847332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7200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004B4E-F2F5-4E81-8F07-921C71418850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4315326" y="61537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https://github.com/LiaoLIDIP/Report-IDIPLab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6203818"/>
            <a:ext cx="269105" cy="2691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3817286" y="2099232"/>
            <a:ext cx="458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或许只</a:t>
            </a:r>
            <a:r>
              <a:rPr lang="zh-CN" altLang="en-US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spc="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尝试</a:t>
            </a:r>
            <a:r>
              <a:rPr lang="zh-CN" altLang="en-US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了，才知道</a:t>
            </a:r>
            <a:r>
              <a:rPr lang="zh-CN" altLang="en-US" spc="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</a:t>
            </a:r>
            <a:r>
              <a:rPr lang="zh-CN" altLang="en-US" spc="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弃</a:t>
            </a:r>
            <a:r>
              <a:rPr lang="en-US" altLang="zh-CN" spc="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29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7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"/>
    </mc:Choice>
    <mc:Fallback xmlns="">
      <p:transition spd="slow" advTm="61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will you </a:t>
            </a:r>
            <a:r>
              <a:rPr lang="en-US" altLang="zh-CN" sz="2400" b="1" dirty="0"/>
              <a:t>learn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FCE697-9DBC-4E5B-AC01-281683D1560C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458829" y="1402894"/>
            <a:ext cx="88432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Yolo_v3</a:t>
            </a:r>
            <a:r>
              <a:rPr lang="zh-CN" altLang="en-US" sz="2000" b="1" dirty="0" smtClean="0"/>
              <a:t>是什么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如何在自己的数据集上训练</a:t>
            </a:r>
            <a:r>
              <a:rPr lang="en-US" altLang="zh-CN" sz="2000" b="1" dirty="0" smtClean="0"/>
              <a:t>Yolo_v3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CNN</a:t>
            </a:r>
            <a:r>
              <a:rPr lang="zh-CN" altLang="en-US" sz="2000" b="1" dirty="0" smtClean="0"/>
              <a:t>的工程化部署</a:t>
            </a:r>
            <a:r>
              <a:rPr lang="en-US" altLang="zh-CN" sz="2000" b="1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什</a:t>
            </a:r>
            <a:r>
              <a:rPr lang="zh-CN" altLang="en-US" sz="2000" b="1" dirty="0" smtClean="0"/>
              <a:t>么是</a:t>
            </a:r>
            <a:r>
              <a:rPr lang="en-US" altLang="zh-CN" sz="2000" b="1" dirty="0" err="1" smtClean="0"/>
              <a:t>tensorflow</a:t>
            </a:r>
            <a:r>
              <a:rPr lang="en-US" altLang="zh-CN" sz="2000" b="1" dirty="0" smtClean="0"/>
              <a:t> serving (simple </a:t>
            </a:r>
            <a:r>
              <a:rPr lang="en-US" altLang="zh-CN" sz="2000" b="1" dirty="0" err="1" smtClean="0"/>
              <a:t>tensorflow</a:t>
            </a:r>
            <a:r>
              <a:rPr lang="en-US" altLang="zh-CN" sz="2000" b="1" dirty="0" smtClean="0"/>
              <a:t> serving)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 smtClean="0"/>
              <a:t>Docker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是什么，以及为什么选择</a:t>
            </a:r>
            <a:r>
              <a:rPr lang="en-US" altLang="zh-CN" sz="2000" b="1" dirty="0" err="1" smtClean="0"/>
              <a:t>Docker</a:t>
            </a:r>
            <a:endParaRPr lang="en-US" altLang="zh-CN" sz="2000" b="1" dirty="0" smtClean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服务</a:t>
            </a:r>
            <a:r>
              <a:rPr lang="zh-CN" altLang="en-US" sz="2000" b="1" dirty="0" smtClean="0"/>
              <a:t>器与客户机通信端口的作用</a:t>
            </a:r>
            <a:endParaRPr lang="en-US" altLang="zh-CN" sz="2000" b="1" dirty="0"/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于微信的</a:t>
            </a:r>
            <a:r>
              <a:rPr lang="en-US" altLang="zh-CN" sz="2000" b="1" dirty="0" smtClean="0"/>
              <a:t>VQA</a:t>
            </a:r>
            <a:r>
              <a:rPr lang="zh-CN" altLang="en-US" sz="2000" b="1" dirty="0" smtClean="0"/>
              <a:t>系统构建</a:t>
            </a:r>
            <a:endParaRPr lang="en-US" altLang="zh-CN" sz="2000" b="1" dirty="0" smtClean="0"/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于聊天窗口</a:t>
            </a:r>
            <a:endParaRPr lang="en-US" altLang="zh-CN" sz="2000" b="1" dirty="0" smtClean="0"/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基</a:t>
            </a:r>
            <a:r>
              <a:rPr lang="zh-CN" altLang="en-US" sz="2000" b="1" dirty="0" smtClean="0">
                <a:solidFill>
                  <a:schemeClr val="bg1">
                    <a:lumMod val="75000"/>
                  </a:schemeClr>
                </a:solidFill>
              </a:rPr>
              <a:t>于公众号</a:t>
            </a:r>
            <a:endParaRPr lang="en-US" altLang="zh-CN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于小程序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20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1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What will you achieve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24A5F0-61A1-4309-93F7-95E57167BD5A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450396" y="1353706"/>
            <a:ext cx="7108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在自己的数据集上训练</a:t>
            </a:r>
            <a:r>
              <a:rPr lang="en-US" altLang="zh-CN" sz="2000" b="1" dirty="0" smtClean="0"/>
              <a:t>YOLOv3</a:t>
            </a:r>
            <a:r>
              <a:rPr lang="zh-CN" altLang="en-US" sz="2000" b="1" dirty="0" smtClean="0"/>
              <a:t>并对其进行工程化部署；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基于</a:t>
            </a:r>
            <a:r>
              <a:rPr lang="zh-CN" altLang="en-US" sz="2000" b="1" dirty="0" smtClean="0"/>
              <a:t>微信聊天窗口和小程序实现对图</a:t>
            </a:r>
            <a:r>
              <a:rPr lang="zh-CN" altLang="en-US" sz="2000" b="1" dirty="0" smtClean="0"/>
              <a:t>片或视频的</a:t>
            </a:r>
            <a:r>
              <a:rPr lang="zh-CN" altLang="en-US" sz="2000" b="1" dirty="0" smtClean="0"/>
              <a:t>目标检测。</a:t>
            </a:r>
            <a:endParaRPr lang="zh-CN" altLang="en-US" sz="2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9" y="2615943"/>
            <a:ext cx="3213729" cy="3547004"/>
          </a:xfrm>
          <a:prstGeom prst="rect">
            <a:avLst/>
          </a:prstGeom>
        </p:spPr>
      </p:pic>
      <p:pic>
        <p:nvPicPr>
          <p:cNvPr id="9" name="Video_2019-04-25_1621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46380" y="876299"/>
            <a:ext cx="3048000" cy="541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4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  <p:pic>
        <p:nvPicPr>
          <p:cNvPr id="4" name="155634419607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7763" y="3044730"/>
            <a:ext cx="4404652" cy="253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9C15B9-ED84-4EAF-B591-C62CD980FE9D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5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1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5BBC26-E15E-40D3-9243-A69E67E1C43A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028" name="Picture 4" descr="https://image.jiqizhixin.com/uploads/editor/41c569c7-ebcc-41e1-9129-1bb58c6f8083/15262654358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46" y="1815377"/>
            <a:ext cx="5405007" cy="32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4" name="Picture 10" descr="https://pic4.zhimg.com/80/v2-1e82df69abf839308d04c6dbff43041f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792483"/>
            <a:ext cx="5293179" cy="32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1778000" y="1193800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更快</a:t>
            </a:r>
            <a:endParaRPr lang="zh-CN" altLang="en-US" sz="2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431314" y="1193800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更强</a:t>
            </a:r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0099" y="5248322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</a:t>
            </a:r>
            <a:r>
              <a:rPr lang="en-US" altLang="zh-CN" dirty="0" smtClean="0"/>
              <a:t>YOLOv3</a:t>
            </a:r>
            <a:r>
              <a:rPr lang="zh-CN" altLang="en-US" dirty="0" smtClean="0"/>
              <a:t>放在第二象限本身就是一件很过分的事情。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6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2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15BC0C-8D36-4844-99F0-C5904917574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 descr="https://img-blog.csdn.net/2018100917221176?watermark/2/text/aHR0cHM6Ly9ibG9nLmNzZG4ubmV0L2xldmlvcGt1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13481"/>
            <a:ext cx="11210925" cy="50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7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6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332D1A-5D88-44CB-AB93-DA97756CC77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33620" y="1449838"/>
            <a:ext cx="382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数据集大小</a:t>
            </a:r>
            <a:r>
              <a:rPr lang="en-US" altLang="zh-CN" sz="2400" b="1" dirty="0" smtClean="0"/>
              <a:t>: 100</a:t>
            </a:r>
            <a:r>
              <a:rPr lang="zh-CN" altLang="en-US" sz="2400" b="1" dirty="0" smtClean="0"/>
              <a:t>张图片</a:t>
            </a:r>
            <a:endParaRPr lang="en-US" altLang="zh-CN" sz="2400" b="1" dirty="0" smtClean="0"/>
          </a:p>
          <a:p>
            <a:r>
              <a:rPr lang="zh-CN" altLang="en-US" sz="2400" b="1" dirty="0"/>
              <a:t>分辨</a:t>
            </a:r>
            <a:r>
              <a:rPr lang="zh-CN" altLang="en-US" sz="2400" b="1" dirty="0" smtClean="0"/>
              <a:t>率</a:t>
            </a:r>
            <a:r>
              <a:rPr lang="en-US" altLang="zh-CN" sz="2400" b="1" dirty="0" smtClean="0"/>
              <a:t>: 1920*1080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3621" y="4103119"/>
            <a:ext cx="5032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数据集划分：</a:t>
            </a:r>
            <a:endParaRPr lang="en-US" altLang="zh-CN" sz="2400" b="1" dirty="0" smtClean="0"/>
          </a:p>
          <a:p>
            <a:r>
              <a:rPr lang="zh-CN" altLang="en-US" sz="2400" b="1" dirty="0"/>
              <a:t>训练</a:t>
            </a:r>
            <a:r>
              <a:rPr lang="zh-CN" altLang="en-US" sz="2400" b="1" dirty="0" smtClean="0"/>
              <a:t>集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验证集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测试集 </a:t>
            </a:r>
            <a:r>
              <a:rPr lang="en-US" altLang="zh-CN" sz="2400" b="1" dirty="0" smtClean="0"/>
              <a:t>= 95/5/5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47" y="1809985"/>
            <a:ext cx="5225716" cy="29394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33620" y="2864218"/>
            <a:ext cx="280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Box</a:t>
            </a:r>
            <a:r>
              <a:rPr lang="zh-CN" altLang="en-US" sz="2400" b="1" dirty="0" smtClean="0"/>
              <a:t>聚类长款平均值：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50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30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8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0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D3700C-A087-4317-9B1A-AB2AC9D17D7A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305381"/>
            <a:ext cx="7072313" cy="4943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307975" y="661868"/>
            <a:ext cx="541013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clone </a:t>
            </a:r>
            <a:r>
              <a:rPr lang="zh-CN" altLang="en-US" dirty="0" smtClean="0"/>
              <a:t>https</a:t>
            </a:r>
            <a:r>
              <a:rPr lang="zh-CN" altLang="en-US" dirty="0"/>
              <a:t>://github.com/qqwweee/keras-yolo3.git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70871" y="1305381"/>
            <a:ext cx="3581400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Warning: </a:t>
            </a:r>
            <a:r>
              <a:rPr lang="zh-CN" altLang="en-US" dirty="0" smtClean="0"/>
              <a:t>制作完数据集路径后应先更改</a:t>
            </a:r>
            <a:r>
              <a:rPr lang="en-US" altLang="zh-CN" dirty="0" smtClean="0"/>
              <a:t>kmean.py</a:t>
            </a:r>
            <a:r>
              <a:rPr lang="zh-CN" altLang="en-US" dirty="0" smtClean="0"/>
              <a:t>中的路径，运行</a:t>
            </a:r>
            <a:r>
              <a:rPr lang="en-US" altLang="zh-CN" dirty="0" smtClean="0"/>
              <a:t>kmean.py</a:t>
            </a:r>
            <a:r>
              <a:rPr lang="zh-CN" altLang="en-US" dirty="0" smtClean="0"/>
              <a:t>，生成自己的</a:t>
            </a:r>
            <a:r>
              <a:rPr lang="en-US" altLang="zh-CN" dirty="0" smtClean="0"/>
              <a:t>anchor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71" y="2557462"/>
            <a:ext cx="4324350" cy="1743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871" y="4492487"/>
            <a:ext cx="4248150" cy="16287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582274" y="2518639"/>
            <a:ext cx="962025" cy="369332"/>
          </a:xfrm>
          <a:prstGeom prst="rect">
            <a:avLst/>
          </a:prstGeom>
          <a:noFill/>
          <a:ln w="19050"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train.py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582275" y="4433410"/>
            <a:ext cx="962025" cy="369332"/>
          </a:xfrm>
          <a:prstGeom prst="rect">
            <a:avLst/>
          </a:prstGeom>
          <a:noFill/>
          <a:ln w="19050"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yolo.py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9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4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.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</TotalTime>
  <Words>1140</Words>
  <Application>Microsoft Office PowerPoint</Application>
  <PresentationFormat>宽屏</PresentationFormat>
  <Paragraphs>194</Paragraphs>
  <Slides>29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宋体</vt:lpstr>
      <vt:lpstr>Microsoft YaHei</vt:lpstr>
      <vt:lpstr>Arial</vt:lpstr>
      <vt:lpstr>Calibri</vt:lpstr>
      <vt:lpstr>Times New Roman</vt:lpstr>
      <vt:lpstr>Wingdings</vt:lpstr>
      <vt:lpstr>9.6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</dc:creator>
  <cp:lastModifiedBy>Liao</cp:lastModifiedBy>
  <cp:revision>330</cp:revision>
  <dcterms:created xsi:type="dcterms:W3CDTF">2018-08-30T02:47:28Z</dcterms:created>
  <dcterms:modified xsi:type="dcterms:W3CDTF">2019-04-27T05:51:45Z</dcterms:modified>
</cp:coreProperties>
</file>